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68" r:id="rId3"/>
    <p:sldId id="257" r:id="rId4"/>
    <p:sldId id="259" r:id="rId5"/>
    <p:sldId id="258" r:id="rId6"/>
    <p:sldId id="263" r:id="rId7"/>
    <p:sldId id="264" r:id="rId8"/>
    <p:sldId id="261" r:id="rId9"/>
    <p:sldId id="265" r:id="rId10"/>
    <p:sldId id="262" r:id="rId11"/>
    <p:sldId id="267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64" d="100"/>
          <a:sy n="64" d="100"/>
        </p:scale>
        <p:origin x="2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76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25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721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564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988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67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3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44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18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1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55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459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526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693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0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4E0904-5ABD-4DC7-8562-C38580C95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A96A1B-B5DC-6F2B-7058-2FDE5BA43A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47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3E617A-B164-23DE-9CD0-3E4B4D88A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23136" y="4643562"/>
            <a:ext cx="5493688" cy="788814"/>
          </a:xfrm>
        </p:spPr>
        <p:txBody>
          <a:bodyPr anchor="b">
            <a:normAutofit/>
          </a:bodyPr>
          <a:lstStyle/>
          <a:p>
            <a:r>
              <a:rPr lang="en-US" sz="4400" dirty="0"/>
              <a:t>Wavelet transform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525E2-4DD3-1CB0-AFD6-3045E6C3F2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en-US" sz="2000"/>
              <a:t>Kaifeng Zheng</a:t>
            </a:r>
          </a:p>
        </p:txBody>
      </p:sp>
    </p:spTree>
    <p:extLst>
      <p:ext uri="{BB962C8B-B14F-4D97-AF65-F5344CB8AC3E}">
        <p14:creationId xmlns:p14="http://schemas.microsoft.com/office/powerpoint/2010/main" val="3751064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D5817-FF05-3037-7DDE-84B7AD4F5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031" y="1"/>
            <a:ext cx="10515600" cy="933254"/>
          </a:xfrm>
        </p:spPr>
        <p:txBody>
          <a:bodyPr/>
          <a:lstStyle/>
          <a:p>
            <a:r>
              <a:rPr lang="en-US" dirty="0"/>
              <a:t>Applications in EXAFS analysis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64C769-A3EF-BE67-D07F-CE18F9E6E78A}"/>
              </a:ext>
            </a:extLst>
          </p:cNvPr>
          <p:cNvSpPr txBox="1"/>
          <p:nvPr/>
        </p:nvSpPr>
        <p:spPr>
          <a:xfrm>
            <a:off x="148555" y="1001322"/>
            <a:ext cx="2981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Remove background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ADAEB5B-21C5-FE77-5232-E982B80A6995}"/>
              </a:ext>
            </a:extLst>
          </p:cNvPr>
          <p:cNvGrpSpPr/>
          <p:nvPr/>
        </p:nvGrpSpPr>
        <p:grpSpPr>
          <a:xfrm>
            <a:off x="6583680" y="817821"/>
            <a:ext cx="5608320" cy="3585201"/>
            <a:chOff x="5861560" y="817820"/>
            <a:chExt cx="6352962" cy="417268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0AD4DDF-17CC-E06D-E89C-90B174A1A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1560" y="933255"/>
              <a:ext cx="2763966" cy="380722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07F9F8A-B542-F49F-59DD-5E30DD746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7778" y="1405379"/>
              <a:ext cx="2784596" cy="244580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AFCA6C8-B795-D87E-B67D-91EE2EDAA3AA}"/>
                </a:ext>
              </a:extLst>
            </p:cNvPr>
            <p:cNvSpPr txBox="1"/>
            <p:nvPr/>
          </p:nvSpPr>
          <p:spPr>
            <a:xfrm>
              <a:off x="6530790" y="4686028"/>
              <a:ext cx="5683732" cy="3044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 err="1"/>
                <a:t>Xueguang</a:t>
              </a:r>
              <a:r>
                <a:rPr lang="en-US" sz="1100" dirty="0"/>
                <a:t> Shao et al. Analytical Communications, April 1998, Vol. 35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2C743F-1A61-E72C-78D4-68EED3D390D9}"/>
                </a:ext>
              </a:extLst>
            </p:cNvPr>
            <p:cNvSpPr/>
            <p:nvPr/>
          </p:nvSpPr>
          <p:spPr>
            <a:xfrm>
              <a:off x="7267492" y="2631882"/>
              <a:ext cx="1057524" cy="1737592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F555B0A7-940A-EC5A-8500-24EE330FA6DA}"/>
                </a:ext>
              </a:extLst>
            </p:cNvPr>
            <p:cNvSpPr/>
            <p:nvPr/>
          </p:nvSpPr>
          <p:spPr>
            <a:xfrm>
              <a:off x="8460188" y="2997642"/>
              <a:ext cx="644055" cy="307777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8C23302-4217-7787-51CF-AAC0F9F8F936}"/>
                </a:ext>
              </a:extLst>
            </p:cNvPr>
            <p:cNvSpPr/>
            <p:nvPr/>
          </p:nvSpPr>
          <p:spPr>
            <a:xfrm>
              <a:off x="6056237" y="2675650"/>
              <a:ext cx="1171492" cy="16421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8A18FB8-4413-C78E-6FC0-53F6472FA598}"/>
                </a:ext>
              </a:extLst>
            </p:cNvPr>
            <p:cNvSpPr txBox="1"/>
            <p:nvPr/>
          </p:nvSpPr>
          <p:spPr>
            <a:xfrm>
              <a:off x="6808182" y="2674448"/>
              <a:ext cx="40551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BG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DB2C38-CBE7-6DC9-E110-796B7A500AF7}"/>
                </a:ext>
              </a:extLst>
            </p:cNvPr>
            <p:cNvSpPr txBox="1"/>
            <p:nvPr/>
          </p:nvSpPr>
          <p:spPr>
            <a:xfrm>
              <a:off x="7796254" y="817820"/>
              <a:ext cx="3496549" cy="4298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b="0" i="0" u="none" strike="noStrike" baseline="0" dirty="0">
                  <a:latin typeface="AdvOT596495f2"/>
                </a:rPr>
                <a:t>Cu k-edge EXAFS signal(DWT)</a:t>
              </a:r>
              <a:endParaRPr lang="en-US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0E54732-2D52-1F23-96FA-D76B812CA726}"/>
              </a:ext>
            </a:extLst>
          </p:cNvPr>
          <p:cNvSpPr txBox="1"/>
          <p:nvPr/>
        </p:nvSpPr>
        <p:spPr>
          <a:xfrm>
            <a:off x="169626" y="1809436"/>
            <a:ext cx="4886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remove the noise in a specific area of both k-space and R-space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35E2664-D834-C949-A3C5-51425407D353}"/>
              </a:ext>
            </a:extLst>
          </p:cNvPr>
          <p:cNvSpPr txBox="1"/>
          <p:nvPr/>
        </p:nvSpPr>
        <p:spPr>
          <a:xfrm>
            <a:off x="0" y="1388104"/>
            <a:ext cx="2135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Advantage: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C00C96-8D59-1B94-F006-836FDAAE4C5B}"/>
              </a:ext>
            </a:extLst>
          </p:cNvPr>
          <p:cNvSpPr txBox="1"/>
          <p:nvPr/>
        </p:nvSpPr>
        <p:spPr>
          <a:xfrm>
            <a:off x="-1" y="2392259"/>
            <a:ext cx="2135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Disadvantage: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B5863F-4369-1E1D-89A8-D3D38AAF41A5}"/>
              </a:ext>
            </a:extLst>
          </p:cNvPr>
          <p:cNvSpPr txBox="1"/>
          <p:nvPr/>
        </p:nvSpPr>
        <p:spPr>
          <a:xfrm>
            <a:off x="148555" y="2761591"/>
            <a:ext cx="4886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Hard to de-noise the information which can not be separated well.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CD8455-C7C3-AD29-115C-9180BC13F922}"/>
              </a:ext>
            </a:extLst>
          </p:cNvPr>
          <p:cNvSpPr txBox="1"/>
          <p:nvPr/>
        </p:nvSpPr>
        <p:spPr>
          <a:xfrm>
            <a:off x="0" y="3592588"/>
            <a:ext cx="44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 err="1">
                <a:latin typeface="AdvOT2e364b11"/>
              </a:rPr>
              <a:t>Ni:Al</a:t>
            </a:r>
            <a:r>
              <a:rPr lang="en-US" sz="1800" b="0" i="0" u="none" strike="noStrike" baseline="0" dirty="0">
                <a:latin typeface="AdvOT2e364b11"/>
              </a:rPr>
              <a:t> ratio = 1.94:1 layered double hydroxides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E04278A-C646-5681-7082-A0456BD6FAB3}"/>
              </a:ext>
            </a:extLst>
          </p:cNvPr>
          <p:cNvGrpSpPr/>
          <p:nvPr/>
        </p:nvGrpSpPr>
        <p:grpSpPr>
          <a:xfrm>
            <a:off x="282388" y="3925110"/>
            <a:ext cx="2718062" cy="2885974"/>
            <a:chOff x="282388" y="3925110"/>
            <a:chExt cx="2718062" cy="288597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757885F-389E-F914-0F35-52C1865F9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2388" y="3925110"/>
              <a:ext cx="2718062" cy="2885974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056F14C-46CB-02C0-9980-2BBE860027F6}"/>
                </a:ext>
              </a:extLst>
            </p:cNvPr>
            <p:cNvSpPr txBox="1"/>
            <p:nvPr/>
          </p:nvSpPr>
          <p:spPr>
            <a:xfrm>
              <a:off x="1178248" y="5493898"/>
              <a:ext cx="461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31A00B-BF69-E56A-5BFC-533ECA17D04F}"/>
                </a:ext>
              </a:extLst>
            </p:cNvPr>
            <p:cNvSpPr txBox="1"/>
            <p:nvPr/>
          </p:nvSpPr>
          <p:spPr>
            <a:xfrm>
              <a:off x="2225832" y="5487346"/>
              <a:ext cx="461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Ni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7A751BD-8ECD-D2C2-B4FD-9B7ABD40AB4C}"/>
              </a:ext>
            </a:extLst>
          </p:cNvPr>
          <p:cNvGrpSpPr/>
          <p:nvPr/>
        </p:nvGrpSpPr>
        <p:grpSpPr>
          <a:xfrm>
            <a:off x="3127914" y="5618706"/>
            <a:ext cx="2605734" cy="770743"/>
            <a:chOff x="3389549" y="4145097"/>
            <a:chExt cx="2724530" cy="864565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4D66A5D-AE61-A0A0-0EAC-F0354546B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9549" y="4145097"/>
              <a:ext cx="2724530" cy="28579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85D47FB1-B8BE-2D72-39D9-A2423E591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11428" y="4428556"/>
              <a:ext cx="2629267" cy="581106"/>
            </a:xfrm>
            <a:prstGeom prst="rect">
              <a:avLst/>
            </a:prstGeom>
          </p:spPr>
        </p:pic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BA7838F6-BDB9-90A1-0284-994D2B134A8E}"/>
              </a:ext>
            </a:extLst>
          </p:cNvPr>
          <p:cNvSpPr/>
          <p:nvPr/>
        </p:nvSpPr>
        <p:spPr>
          <a:xfrm>
            <a:off x="3896310" y="5487346"/>
            <a:ext cx="317881" cy="452278"/>
          </a:xfrm>
          <a:prstGeom prst="rect">
            <a:avLst/>
          </a:prstGeom>
          <a:noFill/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FC0D63A-38EE-9F5F-6F9A-9B5C16DF16AE}"/>
              </a:ext>
            </a:extLst>
          </p:cNvPr>
          <p:cNvCxnSpPr>
            <a:stCxn id="36" idx="0"/>
            <a:endCxn id="24" idx="3"/>
          </p:cNvCxnSpPr>
          <p:nvPr/>
        </p:nvCxnSpPr>
        <p:spPr>
          <a:xfrm flipH="1" flipV="1">
            <a:off x="3000450" y="5368097"/>
            <a:ext cx="1054801" cy="11924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F16D9F8-11DB-6B04-D21C-A1F28CD77D96}"/>
              </a:ext>
            </a:extLst>
          </p:cNvPr>
          <p:cNvSpPr txBox="1"/>
          <p:nvPr/>
        </p:nvSpPr>
        <p:spPr>
          <a:xfrm>
            <a:off x="2456420" y="6520989"/>
            <a:ext cx="27180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AdvOT65f8a23b.I"/>
              </a:rPr>
              <a:t>J. Phys. Chem. A </a:t>
            </a:r>
            <a:r>
              <a:rPr lang="en-US" sz="1200" b="0" i="0" u="none" strike="noStrike" baseline="0" dirty="0">
                <a:latin typeface="AdvOT46dcae81"/>
              </a:rPr>
              <a:t>2017, 121, 6992</a:t>
            </a:r>
            <a:r>
              <a:rPr lang="en-US" sz="1200" b="0" i="0" u="none" strike="noStrike" baseline="0" dirty="0">
                <a:latin typeface="AdvOT8608a8d1+22"/>
              </a:rPr>
              <a:t>−</a:t>
            </a:r>
            <a:r>
              <a:rPr lang="en-US" sz="1200" b="0" i="0" u="none" strike="noStrike" baseline="0" dirty="0">
                <a:latin typeface="AdvOT46dcae81"/>
              </a:rPr>
              <a:t>6999</a:t>
            </a:r>
            <a:endParaRPr 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F38C45F-61C8-95C1-EDCB-619D1CE04133}"/>
              </a:ext>
            </a:extLst>
          </p:cNvPr>
          <p:cNvSpPr txBox="1"/>
          <p:nvPr/>
        </p:nvSpPr>
        <p:spPr>
          <a:xfrm>
            <a:off x="7055166" y="5314604"/>
            <a:ext cx="4854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Identify local contribution or paths</a:t>
            </a:r>
          </a:p>
        </p:txBody>
      </p:sp>
    </p:spTree>
    <p:extLst>
      <p:ext uri="{BB962C8B-B14F-4D97-AF65-F5344CB8AC3E}">
        <p14:creationId xmlns:p14="http://schemas.microsoft.com/office/powerpoint/2010/main" val="174074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  <p:bldP spid="20" grpId="0"/>
      <p:bldP spid="21" grpId="0"/>
      <p:bldP spid="22" grpId="0"/>
      <p:bldP spid="27" grpId="0"/>
      <p:bldP spid="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6754A-A36B-CA17-377C-B0083FB50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B0BB0-C2EC-38E3-943C-818D9DA8C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870563"/>
          </a:xfrm>
        </p:spPr>
        <p:txBody>
          <a:bodyPr/>
          <a:lstStyle/>
          <a:p>
            <a:r>
              <a:rPr lang="en-US" dirty="0"/>
              <a:t>Distinguish light atoms(Co-N and Co-C</a:t>
            </a:r>
            <a:r>
              <a:rPr lang="en-US" sz="2400" dirty="0"/>
              <a:t>)(</a:t>
            </a:r>
            <a:r>
              <a:rPr lang="de-DE" sz="2400" dirty="0"/>
              <a:t>J. Am. Chem. </a:t>
            </a:r>
            <a:r>
              <a:rPr lang="de-DE" sz="2400" dirty="0" err="1"/>
              <a:t>Soc</a:t>
            </a:r>
            <a:r>
              <a:rPr lang="de-DE" sz="2400" dirty="0"/>
              <a:t>. 2017, 139, 9795−9798</a:t>
            </a:r>
            <a:r>
              <a:rPr lang="en-US" sz="2400" dirty="0"/>
              <a:t>)</a:t>
            </a:r>
          </a:p>
          <a:p>
            <a:r>
              <a:rPr lang="en-US" dirty="0"/>
              <a:t>Distinguish unusual interatomic distance</a:t>
            </a:r>
            <a:r>
              <a:rPr lang="en-US" sz="2400" dirty="0"/>
              <a:t>(Anal. Chem. 2015, 87, 3520−3526)</a:t>
            </a:r>
          </a:p>
          <a:p>
            <a:r>
              <a:rPr lang="en-US" dirty="0"/>
              <a:t>Fitting at both k space and R space</a:t>
            </a:r>
            <a:r>
              <a:rPr lang="en-US" sz="2400" dirty="0"/>
              <a:t>(</a:t>
            </a:r>
            <a:r>
              <a:rPr lang="fr-FR" sz="2400" dirty="0"/>
              <a:t>Computer </a:t>
            </a:r>
            <a:r>
              <a:rPr lang="fr-FR" sz="2400" dirty="0" err="1"/>
              <a:t>Physics</a:t>
            </a:r>
            <a:r>
              <a:rPr lang="fr-FR" sz="2400" dirty="0"/>
              <a:t> Communications 183 (2012) 1237–1245</a:t>
            </a:r>
            <a:r>
              <a:rPr lang="en-US" sz="24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4C4C6-B177-0628-0FC7-DC06A7B6C438}"/>
              </a:ext>
            </a:extLst>
          </p:cNvPr>
          <p:cNvSpPr txBox="1"/>
          <p:nvPr/>
        </p:nvSpPr>
        <p:spPr>
          <a:xfrm>
            <a:off x="7511144" y="5676762"/>
            <a:ext cx="40984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1" u="none" strike="noStrike" baseline="0" dirty="0" err="1">
                <a:latin typeface="CharisSIL-Italic"/>
              </a:rPr>
              <a:t>Physica</a:t>
            </a:r>
            <a:r>
              <a:rPr lang="en-US" sz="1600" b="0" i="1" u="none" strike="noStrike" baseline="0" dirty="0">
                <a:latin typeface="CharisSIL-Italic"/>
              </a:rPr>
              <a:t> B: Condensed Matter 542 (2018) 12–19</a:t>
            </a:r>
          </a:p>
        </p:txBody>
      </p:sp>
    </p:spTree>
    <p:extLst>
      <p:ext uri="{BB962C8B-B14F-4D97-AF65-F5344CB8AC3E}">
        <p14:creationId xmlns:p14="http://schemas.microsoft.com/office/powerpoint/2010/main" val="2450152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7C47D-AB68-06A7-C24C-374B100BE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2E5F9-E607-AD00-221D-03D2967D9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0628" y="3122087"/>
            <a:ext cx="10515600" cy="613825"/>
          </a:xfrm>
        </p:spPr>
        <p:txBody>
          <a:bodyPr/>
          <a:lstStyle/>
          <a:p>
            <a:r>
              <a:rPr lang="en-US" dirty="0"/>
              <a:t>Preform wavelet transform using </a:t>
            </a:r>
            <a:r>
              <a:rPr lang="en-US" dirty="0" err="1"/>
              <a:t>softwares</a:t>
            </a:r>
            <a:r>
              <a:rPr lang="en-US" dirty="0"/>
              <a:t> (Larch…).</a:t>
            </a:r>
          </a:p>
        </p:txBody>
      </p:sp>
    </p:spTree>
    <p:extLst>
      <p:ext uri="{BB962C8B-B14F-4D97-AF65-F5344CB8AC3E}">
        <p14:creationId xmlns:p14="http://schemas.microsoft.com/office/powerpoint/2010/main" val="2446146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8" name="Rectangle 12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7BC98C-62E3-0A98-62D4-2D3487AB95D6}"/>
              </a:ext>
            </a:extLst>
          </p:cNvPr>
          <p:cNvSpPr txBox="1"/>
          <p:nvPr/>
        </p:nvSpPr>
        <p:spPr>
          <a:xfrm>
            <a:off x="643468" y="643467"/>
            <a:ext cx="4620584" cy="45671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i="1">
                <a:latin typeface="+mj-lt"/>
                <a:ea typeface="+mj-ea"/>
                <a:cs typeface="+mj-cs"/>
              </a:rPr>
              <a:t>Thanks</a:t>
            </a:r>
          </a:p>
        </p:txBody>
      </p:sp>
      <p:sp>
        <p:nvSpPr>
          <p:cNvPr id="19" name="Freeform: Shape 14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" name="Graphic 7" descr="Smiling Face with No Fill">
            <a:extLst>
              <a:ext uri="{FF2B5EF4-FFF2-40B4-BE49-F238E27FC236}">
                <a16:creationId xmlns:a16="http://schemas.microsoft.com/office/drawing/2014/main" id="{7FFBB046-B1C6-6312-4B18-404513CC6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6253" y="957860"/>
            <a:ext cx="4942280" cy="494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04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9C92BC-DF7F-12A5-0D6A-5A00733BD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0840F-A9F3-ADC8-9CCD-B15F8D049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3297"/>
            <a:ext cx="3816096" cy="3843666"/>
          </a:xfrm>
        </p:spPr>
        <p:txBody>
          <a:bodyPr>
            <a:normAutofit/>
          </a:bodyPr>
          <a:lstStyle/>
          <a:p>
            <a:r>
              <a:rPr lang="en-US" sz="2000"/>
              <a:t>Fourier transform</a:t>
            </a:r>
          </a:p>
          <a:p>
            <a:pPr lvl="1"/>
            <a:r>
              <a:rPr lang="en-US" sz="2000"/>
              <a:t>Overview</a:t>
            </a:r>
          </a:p>
          <a:p>
            <a:pPr lvl="1"/>
            <a:r>
              <a:rPr lang="en-US" sz="2000"/>
              <a:t>Examples</a:t>
            </a:r>
          </a:p>
          <a:p>
            <a:r>
              <a:rPr lang="en-US" sz="2000"/>
              <a:t>Wavelet transform</a:t>
            </a:r>
          </a:p>
          <a:p>
            <a:pPr lvl="1"/>
            <a:r>
              <a:rPr lang="en-US" sz="2000"/>
              <a:t>Overview</a:t>
            </a:r>
          </a:p>
          <a:p>
            <a:pPr lvl="1"/>
            <a:r>
              <a:rPr lang="en-US" sz="2000"/>
              <a:t>Wavelets</a:t>
            </a:r>
          </a:p>
          <a:p>
            <a:pPr lvl="1"/>
            <a:r>
              <a:rPr lang="en-US" sz="2000"/>
              <a:t>Applications </a:t>
            </a:r>
          </a:p>
          <a:p>
            <a:endParaRPr lang="en-US" sz="2000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6AEAFABE-0009-FD6B-2A11-27DE7446A2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0" r="36560"/>
          <a:stretch/>
        </p:blipFill>
        <p:spPr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1725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0CDA2-1AE1-E0BE-AE9E-7990EC3A0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1535"/>
            <a:ext cx="10515600" cy="1325563"/>
          </a:xfrm>
        </p:spPr>
        <p:txBody>
          <a:bodyPr/>
          <a:lstStyle/>
          <a:p>
            <a:r>
              <a:rPr lang="en-US" dirty="0"/>
              <a:t>Decompose a wave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A928114-DA1D-88E6-9494-A818CF48F70E}"/>
                  </a:ext>
                </a:extLst>
              </p:cNvPr>
              <p:cNvSpPr txBox="1"/>
              <p:nvPr/>
            </p:nvSpPr>
            <p:spPr>
              <a:xfrm>
                <a:off x="882595" y="1538407"/>
                <a:ext cx="4375205" cy="889154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𝜋𝜔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A928114-DA1D-88E6-9494-A818CF48F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595" y="1538407"/>
                <a:ext cx="4375205" cy="88915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9388A36-3DB4-DDA3-69EE-A7B4392D9851}"/>
              </a:ext>
            </a:extLst>
          </p:cNvPr>
          <p:cNvSpPr txBox="1"/>
          <p:nvPr/>
        </p:nvSpPr>
        <p:spPr>
          <a:xfrm>
            <a:off x="129143" y="5094507"/>
            <a:ext cx="8444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Give a wave, how to decompose it with the linear combination of several of Sine and cosine waves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25B492B-30CD-C8FF-710B-382D18037464}"/>
              </a:ext>
            </a:extLst>
          </p:cNvPr>
          <p:cNvCxnSpPr>
            <a:cxnSpLocks/>
          </p:cNvCxnSpPr>
          <p:nvPr/>
        </p:nvCxnSpPr>
        <p:spPr>
          <a:xfrm>
            <a:off x="5470497" y="1982984"/>
            <a:ext cx="22740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97B904-AFE0-0252-0782-E56CD12D7E7A}"/>
              </a:ext>
            </a:extLst>
          </p:cNvPr>
          <p:cNvCxnSpPr>
            <a:cxnSpLocks/>
          </p:cNvCxnSpPr>
          <p:nvPr/>
        </p:nvCxnSpPr>
        <p:spPr>
          <a:xfrm flipH="1" flipV="1">
            <a:off x="4081339" y="2226365"/>
            <a:ext cx="906638" cy="639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7D50A97-FE0A-A151-C010-2E86C764EB34}"/>
              </a:ext>
            </a:extLst>
          </p:cNvPr>
          <p:cNvSpPr txBox="1"/>
          <p:nvPr/>
        </p:nvSpPr>
        <p:spPr>
          <a:xfrm>
            <a:off x="3212219" y="2817235"/>
            <a:ext cx="409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Basis functions are cosine and sine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BD0B2DC-FC1B-5F90-1023-B6FA3A5BB57A}"/>
                  </a:ext>
                </a:extLst>
              </p:cNvPr>
              <p:cNvSpPr txBox="1"/>
              <p:nvPr/>
            </p:nvSpPr>
            <p:spPr>
              <a:xfrm>
                <a:off x="1482371" y="3981048"/>
                <a:ext cx="43752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BD0B2DC-FC1B-5F90-1023-B6FA3A5BB5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2371" y="3981048"/>
                <a:ext cx="4375205" cy="369332"/>
              </a:xfrm>
              <a:prstGeom prst="rect">
                <a:avLst/>
              </a:prstGeom>
              <a:blipFill>
                <a:blip r:embed="rId3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>
            <a:extLst>
              <a:ext uri="{FF2B5EF4-FFF2-40B4-BE49-F238E27FC236}">
                <a16:creationId xmlns:a16="http://schemas.microsoft.com/office/drawing/2014/main" id="{177E451B-E42E-9BE7-E35D-5A30C23DAD3F}"/>
              </a:ext>
            </a:extLst>
          </p:cNvPr>
          <p:cNvGrpSpPr/>
          <p:nvPr/>
        </p:nvGrpSpPr>
        <p:grpSpPr>
          <a:xfrm>
            <a:off x="7452530" y="613141"/>
            <a:ext cx="4342424" cy="3462468"/>
            <a:chOff x="7452530" y="613141"/>
            <a:chExt cx="4342424" cy="346246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5B78ED2-0E1D-74CA-BED2-E59F2EDF2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81861" y="1017657"/>
              <a:ext cx="3115110" cy="3057952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05DC3E72-52D6-517E-2311-18BE64E0A398}"/>
                    </a:ext>
                  </a:extLst>
                </p:cNvPr>
                <p:cNvSpPr txBox="1"/>
                <p:nvPr/>
              </p:nvSpPr>
              <p:spPr>
                <a:xfrm>
                  <a:off x="9799982" y="613141"/>
                  <a:ext cx="162604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frequency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𝜔</m:t>
                      </m:r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05DC3E72-52D6-517E-2311-18BE64E0A3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99982" y="613141"/>
                  <a:ext cx="1626040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3383" t="-10000" b="-2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78F717A-9F34-FAA5-7311-6CE403CD89B6}"/>
                </a:ext>
              </a:extLst>
            </p:cNvPr>
            <p:cNvCxnSpPr/>
            <p:nvPr/>
          </p:nvCxnSpPr>
          <p:spPr>
            <a:xfrm>
              <a:off x="10944164" y="1149549"/>
              <a:ext cx="0" cy="168281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A8420E-1E15-33CE-AEBC-EE7FDD7E3C1C}"/>
                </a:ext>
              </a:extLst>
            </p:cNvPr>
            <p:cNvSpPr txBox="1"/>
            <p:nvPr/>
          </p:nvSpPr>
          <p:spPr>
            <a:xfrm>
              <a:off x="11015632" y="1246787"/>
              <a:ext cx="620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27A9F40-062E-979E-1B34-5FD2F7114415}"/>
                </a:ext>
              </a:extLst>
            </p:cNvPr>
            <p:cNvSpPr txBox="1"/>
            <p:nvPr/>
          </p:nvSpPr>
          <p:spPr>
            <a:xfrm>
              <a:off x="10944164" y="2405673"/>
              <a:ext cx="8507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D39EB830-CA55-693E-B693-1A1693BA8C98}"/>
                    </a:ext>
                  </a:extLst>
                </p:cNvPr>
                <p:cNvSpPr txBox="1"/>
                <p:nvPr/>
              </p:nvSpPr>
              <p:spPr>
                <a:xfrm>
                  <a:off x="7452530" y="707622"/>
                  <a:ext cx="73127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D39EB830-CA55-693E-B693-1A1693BA8C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52530" y="707622"/>
                  <a:ext cx="731273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2639101-EE6F-F148-4A91-AED4E9591026}"/>
                    </a:ext>
                  </a:extLst>
                </p:cNvPr>
                <p:cNvSpPr txBox="1"/>
                <p:nvPr/>
              </p:nvSpPr>
              <p:spPr>
                <a:xfrm>
                  <a:off x="7537857" y="1739469"/>
                  <a:ext cx="73127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2639101-EE6F-F148-4A91-AED4E959102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37857" y="1739469"/>
                  <a:ext cx="731273" cy="369332"/>
                </a:xfrm>
                <a:prstGeom prst="rect">
                  <a:avLst/>
                </a:prstGeom>
                <a:blipFill>
                  <a:blip r:embed="rId7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591130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5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87B99-56A6-8DDB-EC1F-3E6CC0ABC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9" y="185608"/>
            <a:ext cx="10515600" cy="1113335"/>
          </a:xfrm>
        </p:spPr>
        <p:txBody>
          <a:bodyPr/>
          <a:lstStyle/>
          <a:p>
            <a:r>
              <a:rPr lang="en-US" dirty="0"/>
              <a:t>Fourier transform: two example(I)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590EED-5CBA-73B7-5B5E-037BB8C19639}"/>
              </a:ext>
            </a:extLst>
          </p:cNvPr>
          <p:cNvSpPr txBox="1"/>
          <p:nvPr/>
        </p:nvSpPr>
        <p:spPr>
          <a:xfrm>
            <a:off x="256038" y="1431255"/>
            <a:ext cx="4039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/>
              <a:t>Fourier transform: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C6DF1F7-F070-2D87-EF22-5AFB5277DDC7}"/>
                  </a:ext>
                </a:extLst>
              </p:cNvPr>
              <p:cNvSpPr txBox="1"/>
              <p:nvPr/>
            </p:nvSpPr>
            <p:spPr>
              <a:xfrm>
                <a:off x="563316" y="1954475"/>
                <a:ext cx="4920916" cy="8891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𝜋𝜔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C6DF1F7-F070-2D87-EF22-5AFB5277DD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316" y="1954475"/>
                <a:ext cx="4920916" cy="88915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0769376-80C7-8580-F239-0C516CBF0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019" y="1954475"/>
            <a:ext cx="5467248" cy="41254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5085D85-E2E6-8952-0CBE-C7F1703FADDA}"/>
                  </a:ext>
                </a:extLst>
              </p:cNvPr>
              <p:cNvSpPr txBox="1"/>
              <p:nvPr/>
            </p:nvSpPr>
            <p:spPr>
              <a:xfrm>
                <a:off x="7896699" y="1180433"/>
                <a:ext cx="193686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5085D85-E2E6-8952-0CBE-C7F1703FAD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6699" y="1180433"/>
                <a:ext cx="1936865" cy="369332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DF4AD05-CCF2-2074-4CA1-7D5BD0D9C337}"/>
                  </a:ext>
                </a:extLst>
              </p:cNvPr>
              <p:cNvSpPr txBox="1"/>
              <p:nvPr/>
            </p:nvSpPr>
            <p:spPr>
              <a:xfrm>
                <a:off x="743446" y="4537591"/>
                <a:ext cx="4920916" cy="8891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𝜋𝜔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DF4AD05-CCF2-2074-4CA1-7D5BD0D9C3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3446" y="4537591"/>
                <a:ext cx="4920916" cy="8891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2B58F4D-4AFE-FADF-F67F-B9E4DC40C385}"/>
              </a:ext>
            </a:extLst>
          </p:cNvPr>
          <p:cNvCxnSpPr/>
          <p:nvPr/>
        </p:nvCxnSpPr>
        <p:spPr>
          <a:xfrm>
            <a:off x="326002" y="4982168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8DB1564-80C4-6C8D-E1B6-B3952FB716BF}"/>
              </a:ext>
            </a:extLst>
          </p:cNvPr>
          <p:cNvSpPr txBox="1"/>
          <p:nvPr/>
        </p:nvSpPr>
        <p:spPr>
          <a:xfrm>
            <a:off x="55659" y="4205882"/>
            <a:ext cx="300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Back Fourier transform</a:t>
            </a:r>
          </a:p>
        </p:txBody>
      </p:sp>
    </p:spTree>
    <p:extLst>
      <p:ext uri="{BB962C8B-B14F-4D97-AF65-F5344CB8AC3E}">
        <p14:creationId xmlns:p14="http://schemas.microsoft.com/office/powerpoint/2010/main" val="127950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25E09-BFA3-D89D-7F83-BEB5479E2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3607"/>
            <a:ext cx="10515600" cy="1325563"/>
          </a:xfrm>
        </p:spPr>
        <p:txBody>
          <a:bodyPr/>
          <a:lstStyle/>
          <a:p>
            <a:r>
              <a:rPr lang="en-US" dirty="0"/>
              <a:t>Fourier transform: two example(II)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8CE9825-2C1E-A825-FD12-D6DA130CA168}"/>
                  </a:ext>
                </a:extLst>
              </p:cNvPr>
              <p:cNvSpPr txBox="1"/>
              <p:nvPr/>
            </p:nvSpPr>
            <p:spPr>
              <a:xfrm>
                <a:off x="852090" y="1727183"/>
                <a:ext cx="4435445" cy="350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p>
                      </m:sSup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8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−10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8CE9825-2C1E-A825-FD12-D6DA130CA1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2090" y="1727183"/>
                <a:ext cx="4435445" cy="350096"/>
              </a:xfrm>
              <a:prstGeom prst="rect">
                <a:avLst/>
              </a:prstGeom>
              <a:blipFill>
                <a:blip r:embed="rId2"/>
                <a:stretch>
                  <a:fillRect l="-825" b="-224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47D604D-2C62-D881-0950-3A9D0E0BBBEE}"/>
                  </a:ext>
                </a:extLst>
              </p:cNvPr>
              <p:cNvSpPr txBox="1"/>
              <p:nvPr/>
            </p:nvSpPr>
            <p:spPr>
              <a:xfrm>
                <a:off x="6513444" y="1366085"/>
                <a:ext cx="43752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47D604D-2C62-D881-0950-3A9D0E0BBB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3444" y="1366085"/>
                <a:ext cx="4375205" cy="369332"/>
              </a:xfrm>
              <a:prstGeom prst="rect">
                <a:avLst/>
              </a:prstGeom>
              <a:blipFill>
                <a:blip r:embed="rId4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B0522394-5DC4-F145-FA88-060366E43F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32455" y="1868859"/>
            <a:ext cx="3901861" cy="464348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6041E7A-DF3A-36F1-6ECD-01AD7C5A7356}"/>
              </a:ext>
            </a:extLst>
          </p:cNvPr>
          <p:cNvCxnSpPr>
            <a:cxnSpLocks/>
            <a:stCxn id="14" idx="3"/>
            <a:endCxn id="9" idx="1"/>
          </p:cNvCxnSpPr>
          <p:nvPr/>
        </p:nvCxnSpPr>
        <p:spPr>
          <a:xfrm flipV="1">
            <a:off x="5880378" y="4190600"/>
            <a:ext cx="1052077" cy="718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E3A3A3-9DB8-D4F9-3918-EAF40B76B7FE}"/>
              </a:ext>
            </a:extLst>
          </p:cNvPr>
          <p:cNvSpPr txBox="1"/>
          <p:nvPr/>
        </p:nvSpPr>
        <p:spPr>
          <a:xfrm rot="19561931">
            <a:off x="5772479" y="4148067"/>
            <a:ext cx="13121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Reconstruct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494EE23-6360-6818-7A22-91BBA2030D44}"/>
              </a:ext>
            </a:extLst>
          </p:cNvPr>
          <p:cNvGrpSpPr/>
          <p:nvPr/>
        </p:nvGrpSpPr>
        <p:grpSpPr>
          <a:xfrm>
            <a:off x="238265" y="4169185"/>
            <a:ext cx="5642113" cy="1479737"/>
            <a:chOff x="233901" y="4132225"/>
            <a:chExt cx="5642113" cy="147973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8B98ED9-E8D8-DF3E-D3BF-AEF25CA77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13179" y="4264996"/>
              <a:ext cx="5549041" cy="1346966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DE273DD-5238-FD8E-7C01-05E4F2C6994D}"/>
                </a:ext>
              </a:extLst>
            </p:cNvPr>
            <p:cNvSpPr/>
            <p:nvPr/>
          </p:nvSpPr>
          <p:spPr>
            <a:xfrm>
              <a:off x="233901" y="4132225"/>
              <a:ext cx="5642113" cy="1479737"/>
            </a:xfrm>
            <a:prstGeom prst="rect">
              <a:avLst/>
            </a:prstGeom>
            <a:noFill/>
            <a:ln w="28575"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49E7C0B-238E-5894-A31F-52E89D279642}"/>
              </a:ext>
            </a:extLst>
          </p:cNvPr>
          <p:cNvSpPr txBox="1"/>
          <p:nvPr/>
        </p:nvSpPr>
        <p:spPr>
          <a:xfrm>
            <a:off x="770621" y="5896712"/>
            <a:ext cx="4946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There is no information in t space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80ADE1A-75A0-48DE-A408-4C0A155D7E75}"/>
                  </a:ext>
                </a:extLst>
              </p:cNvPr>
              <p:cNvSpPr txBox="1"/>
              <p:nvPr/>
            </p:nvSpPr>
            <p:spPr>
              <a:xfrm>
                <a:off x="7762740" y="381811"/>
                <a:ext cx="4375205" cy="889154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𝜋𝜔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80ADE1A-75A0-48DE-A408-4C0A155D7E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2740" y="381811"/>
                <a:ext cx="4375205" cy="88915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91F12B4C-EA6D-BC01-06EA-833E0121FAC6}"/>
              </a:ext>
            </a:extLst>
          </p:cNvPr>
          <p:cNvSpPr txBox="1"/>
          <p:nvPr/>
        </p:nvSpPr>
        <p:spPr>
          <a:xfrm>
            <a:off x="317543" y="1366085"/>
            <a:ext cx="608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reconstruct by using a set of cosine function: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F8C0BCD-F520-4EDC-454E-751FDD1FCD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2104" y="2160294"/>
            <a:ext cx="5254884" cy="193513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8A05DAD-709C-2F90-CECB-2FB545FE44B9}"/>
              </a:ext>
            </a:extLst>
          </p:cNvPr>
          <p:cNvSpPr txBox="1"/>
          <p:nvPr/>
        </p:nvSpPr>
        <p:spPr>
          <a:xfrm>
            <a:off x="150635" y="6455589"/>
            <a:ext cx="64167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>
                <a:solidFill>
                  <a:srgbClr val="002060"/>
                </a:solidFill>
                <a:latin typeface="Gulliver"/>
              </a:rPr>
              <a:t>Janis Timoshenko et al. C</a:t>
            </a:r>
            <a:r>
              <a:rPr lang="fr-FR" sz="1400" b="0" i="0" u="none" strike="noStrike" baseline="0" dirty="0">
                <a:solidFill>
                  <a:srgbClr val="002060"/>
                </a:solidFill>
                <a:latin typeface="Gulliver"/>
              </a:rPr>
              <a:t>omputer </a:t>
            </a:r>
            <a:r>
              <a:rPr lang="fr-FR" sz="1400" b="0" i="0" u="none" strike="noStrike" baseline="0" dirty="0" err="1">
                <a:solidFill>
                  <a:srgbClr val="002060"/>
                </a:solidFill>
                <a:latin typeface="Gulliver"/>
              </a:rPr>
              <a:t>Physics</a:t>
            </a:r>
            <a:r>
              <a:rPr lang="fr-FR" sz="1400" b="0" i="0" u="none" strike="noStrike" baseline="0" dirty="0">
                <a:solidFill>
                  <a:srgbClr val="002060"/>
                </a:solidFill>
                <a:latin typeface="Gulliver"/>
              </a:rPr>
              <a:t> Communications 180 (2009) 920–925</a:t>
            </a:r>
            <a:endParaRPr lang="en-US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893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13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EA433-93C5-905A-8583-2A8FEAEA6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08" y="11054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Multiresolution analysis</a:t>
            </a:r>
            <a:br>
              <a:rPr lang="en-US" dirty="0"/>
            </a:br>
            <a:r>
              <a:rPr lang="en-US" dirty="0"/>
              <a:t>                                 --Wavelet transform(CWT)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D2F0608-599C-FFEB-6669-4D4336A4B665}"/>
                  </a:ext>
                </a:extLst>
              </p:cNvPr>
              <p:cNvSpPr txBox="1"/>
              <p:nvPr/>
            </p:nvSpPr>
            <p:spPr>
              <a:xfrm>
                <a:off x="7455225" y="1570315"/>
                <a:ext cx="4435445" cy="350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p>
                      </m:sSup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8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−10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D2F0608-599C-FFEB-6669-4D4336A4B6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5225" y="1570315"/>
                <a:ext cx="4435445" cy="350096"/>
              </a:xfrm>
              <a:prstGeom prst="rect">
                <a:avLst/>
              </a:prstGeom>
              <a:blipFill>
                <a:blip r:embed="rId2"/>
                <a:stretch>
                  <a:fillRect l="-824" b="-228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76F9DD5A-2785-3C20-1ECB-232AD664A79B}"/>
              </a:ext>
            </a:extLst>
          </p:cNvPr>
          <p:cNvGrpSpPr/>
          <p:nvPr/>
        </p:nvGrpSpPr>
        <p:grpSpPr>
          <a:xfrm>
            <a:off x="7455225" y="2422441"/>
            <a:ext cx="4350268" cy="4325016"/>
            <a:chOff x="6291607" y="1369227"/>
            <a:chExt cx="5410985" cy="53795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4A9B588-8340-8A8F-BA3F-CEA349F6C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291607" y="1369227"/>
              <a:ext cx="5410985" cy="5378230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F5646F2-A26E-0BB9-44EC-820577085A9E}"/>
                </a:ext>
              </a:extLst>
            </p:cNvPr>
            <p:cNvCxnSpPr/>
            <p:nvPr/>
          </p:nvCxnSpPr>
          <p:spPr>
            <a:xfrm flipV="1">
              <a:off x="6291607" y="1427516"/>
              <a:ext cx="0" cy="347525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A98F2B3-FCB0-6542-8A50-1E7D698FA71B}"/>
                </a:ext>
              </a:extLst>
            </p:cNvPr>
            <p:cNvCxnSpPr>
              <a:cxnSpLocks/>
            </p:cNvCxnSpPr>
            <p:nvPr/>
          </p:nvCxnSpPr>
          <p:spPr>
            <a:xfrm>
              <a:off x="7938852" y="6748803"/>
              <a:ext cx="367376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B924260-AA08-6A1F-1A4B-14EFFD647A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17" y="2344724"/>
            <a:ext cx="5523682" cy="231304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CF1596-2A30-4D13-66D6-915EA47A7C8B}"/>
              </a:ext>
            </a:extLst>
          </p:cNvPr>
          <p:cNvSpPr txBox="1"/>
          <p:nvPr/>
        </p:nvSpPr>
        <p:spPr>
          <a:xfrm>
            <a:off x="209519" y="5190086"/>
            <a:ext cx="21150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Scaling(a)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Translation(b)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3DED59-F1EC-27E9-A519-2EAA7367743C}"/>
                  </a:ext>
                </a:extLst>
              </p:cNvPr>
              <p:cNvSpPr txBox="1"/>
              <p:nvPr/>
            </p:nvSpPr>
            <p:spPr>
              <a:xfrm>
                <a:off x="452073" y="1203830"/>
                <a:ext cx="5440828" cy="908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𝜔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rad>
                      <m:nary>
                        <m:nary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𝜒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</m:d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𝑑𝑘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93DED59-F1EC-27E9-A519-2EAA736774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073" y="1203830"/>
                <a:ext cx="5440828" cy="908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8A57C5FD-BC56-F21C-AD02-66424B68814F}"/>
              </a:ext>
            </a:extLst>
          </p:cNvPr>
          <p:cNvSpPr txBox="1"/>
          <p:nvPr/>
        </p:nvSpPr>
        <p:spPr>
          <a:xfrm>
            <a:off x="138982" y="5763059"/>
            <a:ext cx="5523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can have resolution in t and frequency space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B0B0213-F02C-D74D-F512-22C0090DBCEC}"/>
                  </a:ext>
                </a:extLst>
              </p:cNvPr>
              <p:cNvSpPr txBox="1"/>
              <p:nvPr/>
            </p:nvSpPr>
            <p:spPr>
              <a:xfrm>
                <a:off x="2274722" y="6209638"/>
                <a:ext cx="1019766" cy="276999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ΔtΔ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B0B0213-F02C-D74D-F512-22C0090DBC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4722" y="6209638"/>
                <a:ext cx="1019766" cy="276999"/>
              </a:xfrm>
              <a:prstGeom prst="rect">
                <a:avLst/>
              </a:prstGeom>
              <a:blipFill>
                <a:blip r:embed="rId6"/>
                <a:stretch>
                  <a:fillRect l="-3550" r="-4142" b="-127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1A6810F2-CDD0-D37C-6157-A0ED25111468}"/>
              </a:ext>
            </a:extLst>
          </p:cNvPr>
          <p:cNvSpPr txBox="1"/>
          <p:nvPr/>
        </p:nvSpPr>
        <p:spPr>
          <a:xfrm>
            <a:off x="777260" y="6163471"/>
            <a:ext cx="115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Tradeoff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5D4ECC-DB28-5773-0EAC-325C704BA8D4}"/>
              </a:ext>
            </a:extLst>
          </p:cNvPr>
          <p:cNvSpPr txBox="1"/>
          <p:nvPr/>
        </p:nvSpPr>
        <p:spPr>
          <a:xfrm>
            <a:off x="209519" y="4584408"/>
            <a:ext cx="640856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https://commons.wikimedia.org/wiki/File:Continuous_wavelet_transform.gif</a:t>
            </a:r>
          </a:p>
        </p:txBody>
      </p:sp>
    </p:spTree>
    <p:extLst>
      <p:ext uri="{BB962C8B-B14F-4D97-AF65-F5344CB8AC3E}">
        <p14:creationId xmlns:p14="http://schemas.microsoft.com/office/powerpoint/2010/main" val="377844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16" grpId="0"/>
      <p:bldP spid="3" grpId="0"/>
      <p:bldP spid="7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D37B3-1000-F0B7-EA7C-5F18E5B2F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Wavelet?</a:t>
            </a:r>
          </a:p>
        </p:txBody>
      </p:sp>
      <p:pic>
        <p:nvPicPr>
          <p:cNvPr id="1026" name="Picture 2" descr="Examples of wavelets used for EEG processing.">
            <a:extLst>
              <a:ext uri="{FF2B5EF4-FFF2-40B4-BE49-F238E27FC236}">
                <a16:creationId xmlns:a16="http://schemas.microsoft.com/office/drawing/2014/main" id="{62EAE314-6F3E-C764-2A61-8214B9B7A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3163" y="658419"/>
            <a:ext cx="3708661" cy="583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1D23FE-0216-7CC7-FF90-CA03DCB63141}"/>
              </a:ext>
            </a:extLst>
          </p:cNvPr>
          <p:cNvSpPr txBox="1"/>
          <p:nvPr/>
        </p:nvSpPr>
        <p:spPr>
          <a:xfrm>
            <a:off x="189776" y="1722258"/>
            <a:ext cx="6676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Wavelet is a wave-like oscillation that is localized in time.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CF3F61-4A9B-E605-3811-9BAE36CD6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768" y="3963107"/>
            <a:ext cx="2216464" cy="2397948"/>
          </a:xfrm>
          <a:prstGeom prst="rect">
            <a:avLst/>
          </a:prstGeom>
        </p:spPr>
      </p:pic>
      <p:pic>
        <p:nvPicPr>
          <p:cNvPr id="1028" name="Picture 4" descr="🤷 Shrug ¯\_(ツ)_/¯ Emoji">
            <a:extLst>
              <a:ext uri="{FF2B5EF4-FFF2-40B4-BE49-F238E27FC236}">
                <a16:creationId xmlns:a16="http://schemas.microsoft.com/office/drawing/2014/main" id="{93063A0C-8BB2-799F-2671-F8EAF9E36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77" y="5333758"/>
            <a:ext cx="1287001" cy="128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3E1A40-AD67-F3B6-D29D-D51D9E995B69}"/>
              </a:ext>
            </a:extLst>
          </p:cNvPr>
          <p:cNvSpPr txBox="1"/>
          <p:nvPr/>
        </p:nvSpPr>
        <p:spPr>
          <a:xfrm>
            <a:off x="41839" y="4627243"/>
            <a:ext cx="1856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Morlet</a:t>
            </a:r>
            <a:r>
              <a:rPr lang="en-US" dirty="0"/>
              <a:t> wavelet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CA00D80-2B3A-4CC1-EEE4-63163FCCB02C}"/>
                  </a:ext>
                </a:extLst>
              </p:cNvPr>
              <p:cNvSpPr txBox="1"/>
              <p:nvPr/>
            </p:nvSpPr>
            <p:spPr>
              <a:xfrm>
                <a:off x="1550470" y="4493282"/>
                <a:ext cx="3889138" cy="7965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</m:rad>
                            </m:den>
                          </m:f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𝐶𝑡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CA00D80-2B3A-4CC1-EEE4-63163FCCB0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0470" y="4493282"/>
                <a:ext cx="3889138" cy="7965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AC9096D-2516-6F34-3FC6-8A553CF48B75}"/>
                  </a:ext>
                </a:extLst>
              </p:cNvPr>
              <p:cNvSpPr txBox="1"/>
              <p:nvPr/>
            </p:nvSpPr>
            <p:spPr>
              <a:xfrm>
                <a:off x="1132628" y="5708465"/>
                <a:ext cx="3032917" cy="3782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𝑖𝑥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𝑐𝑜𝑠𝑥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𝑖𝑠𝑖𝑛𝑥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AC9096D-2516-6F34-3FC6-8A553CF4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2628" y="5708465"/>
                <a:ext cx="3032917" cy="37824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3708090-8F8B-AD6B-271C-7751CACF4194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2649087" y="5130947"/>
            <a:ext cx="1482110" cy="57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64FC534-EE98-32C3-E588-2F2E1219944D}"/>
              </a:ext>
            </a:extLst>
          </p:cNvPr>
          <p:cNvSpPr txBox="1"/>
          <p:nvPr/>
        </p:nvSpPr>
        <p:spPr>
          <a:xfrm>
            <a:off x="189776" y="2732494"/>
            <a:ext cx="178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Zero 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7D103F7-4004-A411-464A-8A7B3940BB14}"/>
                  </a:ext>
                </a:extLst>
              </p:cNvPr>
              <p:cNvSpPr txBox="1"/>
              <p:nvPr/>
            </p:nvSpPr>
            <p:spPr>
              <a:xfrm>
                <a:off x="2032990" y="2646704"/>
                <a:ext cx="1637949" cy="6122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7D103F7-4004-A411-464A-8A7B3940BB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2990" y="2646704"/>
                <a:ext cx="1637949" cy="61221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0D74625A-3232-ACF1-840C-9CEAEF8634F4}"/>
              </a:ext>
            </a:extLst>
          </p:cNvPr>
          <p:cNvSpPr txBox="1"/>
          <p:nvPr/>
        </p:nvSpPr>
        <p:spPr>
          <a:xfrm>
            <a:off x="3495039" y="2136868"/>
            <a:ext cx="1662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Admissibility condition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BBC0C1F-19A6-DF3D-ACE4-C457093D1A88}"/>
              </a:ext>
            </a:extLst>
          </p:cNvPr>
          <p:cNvCxnSpPr>
            <a:endCxn id="4" idx="3"/>
          </p:cNvCxnSpPr>
          <p:nvPr/>
        </p:nvCxnSpPr>
        <p:spPr>
          <a:xfrm flipH="1">
            <a:off x="3670939" y="2732494"/>
            <a:ext cx="494606" cy="220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489727B-4667-C793-709D-59D6209D4C8D}"/>
              </a:ext>
            </a:extLst>
          </p:cNvPr>
          <p:cNvSpPr txBox="1"/>
          <p:nvPr/>
        </p:nvSpPr>
        <p:spPr>
          <a:xfrm>
            <a:off x="189776" y="3327087"/>
            <a:ext cx="1975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Finite energy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924D32E-6592-8106-ED92-3BBE4522C6EF}"/>
                  </a:ext>
                </a:extLst>
              </p:cNvPr>
              <p:cNvSpPr txBox="1"/>
              <p:nvPr/>
            </p:nvSpPr>
            <p:spPr>
              <a:xfrm>
                <a:off x="2130641" y="3303221"/>
                <a:ext cx="1958678" cy="6122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&lt;∞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924D32E-6592-8106-ED92-3BBE4522C6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0641" y="3303221"/>
                <a:ext cx="1958678" cy="61221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4A2311A-13D9-733A-6785-FFAF88F48882}"/>
              </a:ext>
            </a:extLst>
          </p:cNvPr>
          <p:cNvCxnSpPr>
            <a:cxnSpLocks/>
            <a:endCxn id="17" idx="3"/>
          </p:cNvCxnSpPr>
          <p:nvPr/>
        </p:nvCxnSpPr>
        <p:spPr>
          <a:xfrm flipH="1">
            <a:off x="4089319" y="3476718"/>
            <a:ext cx="558390" cy="132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F7DEA86-8EC6-C67F-BC41-CEE3AE84C556}"/>
              </a:ext>
            </a:extLst>
          </p:cNvPr>
          <p:cNvSpPr txBox="1"/>
          <p:nvPr/>
        </p:nvSpPr>
        <p:spPr>
          <a:xfrm>
            <a:off x="4609645" y="3281711"/>
            <a:ext cx="1958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Localize in time</a:t>
            </a:r>
          </a:p>
        </p:txBody>
      </p:sp>
    </p:spTree>
    <p:extLst>
      <p:ext uri="{BB962C8B-B14F-4D97-AF65-F5344CB8AC3E}">
        <p14:creationId xmlns:p14="http://schemas.microsoft.com/office/powerpoint/2010/main" val="57264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  <p:bldP spid="3" grpId="0"/>
      <p:bldP spid="4" grpId="0"/>
      <p:bldP spid="11" grpId="0"/>
      <p:bldP spid="15" grpId="0"/>
      <p:bldP spid="17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67FC1DA-D3A4-6A79-63A1-929F0C3C8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308"/>
            <a:ext cx="10515600" cy="818984"/>
          </a:xfrm>
        </p:spPr>
        <p:txBody>
          <a:bodyPr/>
          <a:lstStyle/>
          <a:p>
            <a:r>
              <a:rPr lang="en-US" dirty="0"/>
              <a:t>Parameters in </a:t>
            </a:r>
            <a:r>
              <a:rPr lang="en-US" dirty="0" err="1"/>
              <a:t>Morlet</a:t>
            </a:r>
            <a:r>
              <a:rPr lang="en-US" dirty="0"/>
              <a:t> wavelet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B51A68-F9A4-EC52-486E-72453E7A8446}"/>
              </a:ext>
            </a:extLst>
          </p:cNvPr>
          <p:cNvSpPr txBox="1"/>
          <p:nvPr/>
        </p:nvSpPr>
        <p:spPr>
          <a:xfrm>
            <a:off x="0" y="1318630"/>
            <a:ext cx="3403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Center frequency(C)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324DCB-A7F2-5E88-B45D-46912E01337C}"/>
              </a:ext>
            </a:extLst>
          </p:cNvPr>
          <p:cNvSpPr txBox="1"/>
          <p:nvPr/>
        </p:nvSpPr>
        <p:spPr>
          <a:xfrm>
            <a:off x="5411179" y="1303148"/>
            <a:ext cx="3403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Bandwidth(B)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5546D2-1579-AA15-1324-11E393A91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7513" y="1950548"/>
            <a:ext cx="5379253" cy="4289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E18972-1FF1-65C8-4F40-600E5F6CC8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9507" y="1876323"/>
            <a:ext cx="5446057" cy="436804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DFB57BB-32DE-855C-F26C-437DA3EAAB41}"/>
                  </a:ext>
                </a:extLst>
              </p:cNvPr>
              <p:cNvSpPr txBox="1"/>
              <p:nvPr/>
            </p:nvSpPr>
            <p:spPr>
              <a:xfrm>
                <a:off x="183099" y="3429000"/>
                <a:ext cx="15187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smtClean="0"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⁡(2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∙1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DFB57BB-32DE-855C-F26C-437DA3EAAB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099" y="3429000"/>
                <a:ext cx="1518700" cy="338554"/>
              </a:xfrm>
              <a:prstGeom prst="rect">
                <a:avLst/>
              </a:prstGeom>
              <a:blipFill>
                <a:blip r:embed="rId4"/>
                <a:stretch>
                  <a:fillRect b="-1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DA115F3-6E69-E2C2-4746-F88C560D3187}"/>
                  </a:ext>
                </a:extLst>
              </p:cNvPr>
              <p:cNvSpPr txBox="1"/>
              <p:nvPr/>
            </p:nvSpPr>
            <p:spPr>
              <a:xfrm>
                <a:off x="2037789" y="3429000"/>
                <a:ext cx="15187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smtClean="0"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⁡(2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DA115F3-6E69-E2C2-4746-F88C560D31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7789" y="3429000"/>
                <a:ext cx="1518700" cy="338554"/>
              </a:xfrm>
              <a:prstGeom prst="rect">
                <a:avLst/>
              </a:prstGeom>
              <a:blipFill>
                <a:blip r:embed="rId5"/>
                <a:stretch>
                  <a:fillRect b="-1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CE5349A-0CDF-D7A1-FA0A-B414CDA40165}"/>
                  </a:ext>
                </a:extLst>
              </p:cNvPr>
              <p:cNvSpPr txBox="1"/>
              <p:nvPr/>
            </p:nvSpPr>
            <p:spPr>
              <a:xfrm>
                <a:off x="3892479" y="3429000"/>
                <a:ext cx="15187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smtClean="0"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⁡(2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CE5349A-0CDF-D7A1-FA0A-B414CDA401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2479" y="3429000"/>
                <a:ext cx="1518700" cy="338554"/>
              </a:xfrm>
              <a:prstGeom prst="rect">
                <a:avLst/>
              </a:prstGeom>
              <a:blipFill>
                <a:blip r:embed="rId6"/>
                <a:stretch>
                  <a:fillRect b="-1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66F52D5-9B52-12FE-4A09-EBF3BB0C5981}"/>
              </a:ext>
            </a:extLst>
          </p:cNvPr>
          <p:cNvCxnSpPr>
            <a:cxnSpLocks/>
          </p:cNvCxnSpPr>
          <p:nvPr/>
        </p:nvCxnSpPr>
        <p:spPr>
          <a:xfrm flipH="1" flipV="1">
            <a:off x="4715123" y="5868063"/>
            <a:ext cx="469127" cy="63462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C9E1464-2AFE-31F5-4D67-BF6EE6B27BC2}"/>
              </a:ext>
            </a:extLst>
          </p:cNvPr>
          <p:cNvSpPr txBox="1"/>
          <p:nvPr/>
        </p:nvSpPr>
        <p:spPr>
          <a:xfrm>
            <a:off x="4494475" y="6502684"/>
            <a:ext cx="2208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Center frequency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414835C-485C-33D2-E4D7-D9C6299F95FB}"/>
                  </a:ext>
                </a:extLst>
              </p:cNvPr>
              <p:cNvSpPr txBox="1"/>
              <p:nvPr/>
            </p:nvSpPr>
            <p:spPr>
              <a:xfrm>
                <a:off x="8179582" y="248268"/>
                <a:ext cx="3889138" cy="79656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</m:rad>
                            </m:den>
                          </m:f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𝐶𝑡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414835C-485C-33D2-E4D7-D9C6299F95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9582" y="248268"/>
                <a:ext cx="3889138" cy="7965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905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7092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  <p:bldP spid="10" grpId="0"/>
      <p:bldP spid="11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B83F8-6E27-9DCA-E6F4-EA793504E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3466"/>
            <a:ext cx="10515600" cy="1325563"/>
          </a:xfrm>
        </p:spPr>
        <p:txBody>
          <a:bodyPr/>
          <a:lstStyle/>
          <a:p>
            <a:r>
              <a:rPr lang="en-US" dirty="0"/>
              <a:t>Two examples for wavelet transform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E4CFAB-F46B-A732-0F93-5B236D460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008" y="2759103"/>
            <a:ext cx="3756512" cy="373377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933248A-A732-AF4A-E892-9BF31A6D94E9}"/>
                  </a:ext>
                </a:extLst>
              </p:cNvPr>
              <p:cNvSpPr txBox="1"/>
              <p:nvPr/>
            </p:nvSpPr>
            <p:spPr>
              <a:xfrm>
                <a:off x="146978" y="1549421"/>
                <a:ext cx="4435445" cy="350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p>
                      </m:sSup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8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−10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933248A-A732-AF4A-E892-9BF31A6D94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978" y="1549421"/>
                <a:ext cx="4435445" cy="350096"/>
              </a:xfrm>
              <a:prstGeom prst="rect">
                <a:avLst/>
              </a:prstGeom>
              <a:blipFill>
                <a:blip r:embed="rId3"/>
                <a:stretch>
                  <a:fillRect l="-687" b="-224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E0CDB2-DF45-41C1-277D-52B32EA933F1}"/>
                  </a:ext>
                </a:extLst>
              </p:cNvPr>
              <p:cNvSpPr txBox="1"/>
              <p:nvPr/>
            </p:nvSpPr>
            <p:spPr>
              <a:xfrm>
                <a:off x="327008" y="1958440"/>
                <a:ext cx="4864731" cy="682816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</m:rad>
                          </m:den>
                        </m:f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𝐶𝑡</m:t>
                        </m:r>
                      </m:sup>
                    </m:sSup>
                  </m:oMath>
                </a14:m>
                <a:r>
                  <a:rPr lang="en-US" sz="2400" dirty="0"/>
                  <a:t>(B=5,C=0.5)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E0CDB2-DF45-41C1-277D-52B32EA933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008" y="1958440"/>
                <a:ext cx="4864731" cy="682816"/>
              </a:xfrm>
              <a:prstGeom prst="rect">
                <a:avLst/>
              </a:prstGeom>
              <a:blipFill>
                <a:blip r:embed="rId4"/>
                <a:stretch>
                  <a:fillRect b="-10714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27F98080-BFC2-438A-1941-564F5DBF58EF}"/>
              </a:ext>
            </a:extLst>
          </p:cNvPr>
          <p:cNvGrpSpPr/>
          <p:nvPr/>
        </p:nvGrpSpPr>
        <p:grpSpPr>
          <a:xfrm>
            <a:off x="6361043" y="2625473"/>
            <a:ext cx="4094922" cy="4128426"/>
            <a:chOff x="6983323" y="2373959"/>
            <a:chExt cx="4209783" cy="425582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F881A30-3A02-D06C-6505-92869D09C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3323" y="2373959"/>
              <a:ext cx="4209783" cy="425582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7C25AB-A56B-47A6-8E35-74EFF2EB0D52}"/>
                </a:ext>
              </a:extLst>
            </p:cNvPr>
            <p:cNvSpPr txBox="1"/>
            <p:nvPr/>
          </p:nvSpPr>
          <p:spPr>
            <a:xfrm>
              <a:off x="8628952" y="4149328"/>
              <a:ext cx="1244784" cy="360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</a:rPr>
                <a:t>Comp 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B28167-E94C-1C34-8E9F-601D5B4947C8}"/>
                </a:ext>
              </a:extLst>
            </p:cNvPr>
            <p:cNvSpPr txBox="1"/>
            <p:nvPr/>
          </p:nvSpPr>
          <p:spPr>
            <a:xfrm>
              <a:off x="9765515" y="4163315"/>
              <a:ext cx="1179815" cy="360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</a:rPr>
                <a:t>Comp 2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A429A6-5E08-4308-8F39-88067816B705}"/>
                  </a:ext>
                </a:extLst>
              </p:cNvPr>
              <p:cNvSpPr txBox="1"/>
              <p:nvPr/>
            </p:nvSpPr>
            <p:spPr>
              <a:xfrm>
                <a:off x="5719260" y="1413223"/>
                <a:ext cx="5208814" cy="4071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−5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⁡(4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−10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A429A6-5E08-4308-8F39-88067816B7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260" y="1413223"/>
                <a:ext cx="5208814" cy="407163"/>
              </a:xfrm>
              <a:prstGeom prst="rect">
                <a:avLst/>
              </a:prstGeom>
              <a:blipFill>
                <a:blip r:embed="rId6"/>
                <a:stretch>
                  <a:fillRect b="-134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8531938-CB67-32F5-7628-517123CA0B31}"/>
                  </a:ext>
                </a:extLst>
              </p:cNvPr>
              <p:cNvSpPr txBox="1"/>
              <p:nvPr/>
            </p:nvSpPr>
            <p:spPr>
              <a:xfrm>
                <a:off x="6269546" y="1958440"/>
                <a:ext cx="4864731" cy="682816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</m:rad>
                          </m:den>
                        </m:f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𝐶𝑡</m:t>
                        </m:r>
                      </m:sup>
                    </m:sSup>
                  </m:oMath>
                </a14:m>
                <a:r>
                  <a:rPr lang="en-US" sz="2400" dirty="0"/>
                  <a:t>(B=5,C=0.5)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8531938-CB67-32F5-7628-517123CA0B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9546" y="1958440"/>
                <a:ext cx="4864731" cy="682816"/>
              </a:xfrm>
              <a:prstGeom prst="rect">
                <a:avLst/>
              </a:prstGeom>
              <a:blipFill>
                <a:blip r:embed="rId7"/>
                <a:stretch>
                  <a:fillRect b="-10714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79824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BrushVTI">
  <a:themeElements>
    <a:clrScheme name="AnalogousFromRegularSeed_2SEEDS">
      <a:dk1>
        <a:srgbClr val="000000"/>
      </a:dk1>
      <a:lt1>
        <a:srgbClr val="FFFFFF"/>
      </a:lt1>
      <a:dk2>
        <a:srgbClr val="1B2130"/>
      </a:dk2>
      <a:lt2>
        <a:srgbClr val="F0F0F3"/>
      </a:lt2>
      <a:accent1>
        <a:srgbClr val="9FA812"/>
      </a:accent1>
      <a:accent2>
        <a:srgbClr val="D19325"/>
      </a:accent2>
      <a:accent3>
        <a:srgbClr val="6CB220"/>
      </a:accent3>
      <a:accent4>
        <a:srgbClr val="1798D5"/>
      </a:accent4>
      <a:accent5>
        <a:srgbClr val="295BE7"/>
      </a:accent5>
      <a:accent6>
        <a:srgbClr val="482DD9"/>
      </a:accent6>
      <a:hlink>
        <a:srgbClr val="473FBF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3195</TotalTime>
  <Words>527</Words>
  <Application>Microsoft Office PowerPoint</Application>
  <PresentationFormat>Widescreen</PresentationFormat>
  <Paragraphs>91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AdvOT2e364b11</vt:lpstr>
      <vt:lpstr>AdvOT46dcae81</vt:lpstr>
      <vt:lpstr>AdvOT596495f2</vt:lpstr>
      <vt:lpstr>AdvOT65f8a23b.I</vt:lpstr>
      <vt:lpstr>AdvOT8608a8d1+22</vt:lpstr>
      <vt:lpstr>CharisSIL-Italic</vt:lpstr>
      <vt:lpstr>Gulliver</vt:lpstr>
      <vt:lpstr>Arial</vt:lpstr>
      <vt:lpstr>Cambria Math</vt:lpstr>
      <vt:lpstr>Century Gothic</vt:lpstr>
      <vt:lpstr>BrushVTI</vt:lpstr>
      <vt:lpstr>Wavelet transform I</vt:lpstr>
      <vt:lpstr>outline</vt:lpstr>
      <vt:lpstr>Decompose a wave</vt:lpstr>
      <vt:lpstr>Fourier transform: two example(I)</vt:lpstr>
      <vt:lpstr>Fourier transform: two example(II)</vt:lpstr>
      <vt:lpstr>Multiresolution analysis                                  --Wavelet transform(CWT) </vt:lpstr>
      <vt:lpstr>What is Wavelet?</vt:lpstr>
      <vt:lpstr>Parameters in Morlet wavelet</vt:lpstr>
      <vt:lpstr>Two examples for wavelet transform </vt:lpstr>
      <vt:lpstr>Applications in EXAFS analysis</vt:lpstr>
      <vt:lpstr>Other applications</vt:lpstr>
      <vt:lpstr>Plan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Wavelet transform</dc:title>
  <dc:creator>Kaifeng Zheng</dc:creator>
  <cp:lastModifiedBy>Kaifeng Zheng</cp:lastModifiedBy>
  <cp:revision>8</cp:revision>
  <dcterms:created xsi:type="dcterms:W3CDTF">2023-02-19T17:12:32Z</dcterms:created>
  <dcterms:modified xsi:type="dcterms:W3CDTF">2025-02-24T02:17:55Z</dcterms:modified>
</cp:coreProperties>
</file>

<file path=docProps/thumbnail.jpeg>
</file>